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3" r:id="rId3"/>
    <p:sldId id="257" r:id="rId4"/>
    <p:sldId id="260" r:id="rId5"/>
    <p:sldId id="268" r:id="rId6"/>
    <p:sldId id="267" r:id="rId7"/>
    <p:sldId id="264" r:id="rId8"/>
    <p:sldId id="266" r:id="rId9"/>
    <p:sldId id="265" r:id="rId10"/>
    <p:sldId id="259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2CCD415-D57B-440D-A0F1-F4668F989B69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533400"/>
            <a:ext cx="5943600" cy="990600"/>
          </a:xfrm>
        </p:spPr>
        <p:txBody>
          <a:bodyPr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Differential Privacy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686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REU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Project Mentors:</a:t>
            </a:r>
            <a:b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Darakhshan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Mir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James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Abello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	</a:t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						   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		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Marco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A. Perez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http://dimacs.rutgers.edu/REU/doc/dimacs_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81400"/>
            <a:ext cx="685800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75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    Focus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		        Triangle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number of triangles within a graph help us calibrate the noise adequately, taking into account the fact that the existence of triangles in a graph have an overbearing impact on global sensitivity.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Oval 16"/>
          <p:cNvSpPr>
            <a:spLocks noChangeArrowheads="1"/>
          </p:cNvSpPr>
          <p:nvPr/>
        </p:nvSpPr>
        <p:spPr bwMode="auto">
          <a:xfrm>
            <a:off x="4773612" y="3065462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 flipV="1">
            <a:off x="3994150" y="2144712"/>
            <a:ext cx="457200" cy="9271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18"/>
          <p:cNvSpPr>
            <a:spLocks noChangeShapeType="1"/>
          </p:cNvSpPr>
          <p:nvPr/>
        </p:nvSpPr>
        <p:spPr bwMode="auto">
          <a:xfrm>
            <a:off x="4451350" y="2151062"/>
            <a:ext cx="457200" cy="9144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Oval 21"/>
          <p:cNvSpPr>
            <a:spLocks noChangeArrowheads="1"/>
          </p:cNvSpPr>
          <p:nvPr/>
        </p:nvSpPr>
        <p:spPr bwMode="auto">
          <a:xfrm>
            <a:off x="4343400" y="2057400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4108450" y="3222625"/>
            <a:ext cx="68580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Oval 16"/>
          <p:cNvSpPr>
            <a:spLocks noChangeArrowheads="1"/>
          </p:cNvSpPr>
          <p:nvPr/>
        </p:nvSpPr>
        <p:spPr bwMode="auto">
          <a:xfrm>
            <a:off x="3877107" y="3086388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9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			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I will focus on the study various </a:t>
            </a:r>
            <a:r>
              <a:rPr lang="en-US" dirty="0"/>
              <a:t>notions of </a:t>
            </a:r>
            <a:r>
              <a:rPr lang="en-US" dirty="0" smtClean="0"/>
              <a:t>sensitivity </a:t>
            </a:r>
            <a:r>
              <a:rPr lang="en-US" dirty="0"/>
              <a:t>of the number of </a:t>
            </a:r>
            <a:r>
              <a:rPr lang="en-US" dirty="0" smtClean="0"/>
              <a:t>triangles of </a:t>
            </a:r>
            <a:r>
              <a:rPr lang="en-US" dirty="0"/>
              <a:t>a graph in different kinds of graphs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148" name="Picture 4" descr="http://www.stanford.edu/%7Emessing/images/frnetf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9718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73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 	      </a:t>
            </a:r>
            <a:r>
              <a:rPr lang="en-US" sz="4000" dirty="0" smtClean="0"/>
              <a:t>Any Questions?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7335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	  What is Differential Privacy?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886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One’s participation in a statistical database should not disclose more information that is otherwise public.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9861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</a:t>
            </a:r>
            <a:r>
              <a:rPr lang="en-US" dirty="0" smtClean="0"/>
              <a:t> What is differential privacy?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Neighborin</a:t>
            </a:r>
            <a:r>
              <a:rPr lang="en-US" sz="3200" dirty="0" smtClean="0"/>
              <a:t>g databases can only differ by, at most, one entry.</a:t>
            </a:r>
            <a:endParaRPr lang="en-US" sz="3200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503238" y="301625"/>
            <a:ext cx="9058275" cy="1252538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3238" y="1768475"/>
            <a:ext cx="9058275" cy="4981575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41313" algn="ctr">
              <a:buSzPct val="45000"/>
              <a:buFont typeface="Wingdings" charset="2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877279"/>
              </p:ext>
            </p:extLst>
          </p:nvPr>
        </p:nvGraphicFramePr>
        <p:xfrm>
          <a:off x="1881188" y="3929063"/>
          <a:ext cx="2386012" cy="1849440"/>
        </p:xfrm>
        <a:graphic>
          <a:graphicData uri="http://schemas.openxmlformats.org/drawingml/2006/table">
            <a:tbl>
              <a:tblPr/>
              <a:tblGrid>
                <a:gridCol w="1193800"/>
                <a:gridCol w="1192212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ID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Age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Martin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24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Neel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29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Marco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21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Ming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23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56314"/>
              </p:ext>
            </p:extLst>
          </p:nvPr>
        </p:nvGraphicFramePr>
        <p:xfrm>
          <a:off x="4797425" y="3965575"/>
          <a:ext cx="2386013" cy="1479552"/>
        </p:xfrm>
        <a:graphic>
          <a:graphicData uri="http://schemas.openxmlformats.org/drawingml/2006/table">
            <a:tbl>
              <a:tblPr/>
              <a:tblGrid>
                <a:gridCol w="1193800"/>
                <a:gridCol w="1192213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ID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Age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Martin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24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Neel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29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Marco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21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</a:tr>
            </a:tbl>
          </a:graphicData>
        </a:graphic>
      </p:graphicFrame>
      <p:sp>
        <p:nvSpPr>
          <p:cNvPr id="8" name="Text Box 72"/>
          <p:cNvSpPr txBox="1">
            <a:spLocks noChangeArrowheads="1"/>
          </p:cNvSpPr>
          <p:nvPr/>
        </p:nvSpPr>
        <p:spPr bwMode="auto">
          <a:xfrm>
            <a:off x="2622550" y="3321050"/>
            <a:ext cx="6858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r>
              <a:rPr lang="en-US" sz="3200" b="1" i="1" dirty="0"/>
              <a:t>x</a:t>
            </a:r>
          </a:p>
        </p:txBody>
      </p:sp>
      <p:sp>
        <p:nvSpPr>
          <p:cNvPr id="9" name="Text Box 73"/>
          <p:cNvSpPr txBox="1">
            <a:spLocks noChangeArrowheads="1"/>
          </p:cNvSpPr>
          <p:nvPr/>
        </p:nvSpPr>
        <p:spPr bwMode="auto">
          <a:xfrm>
            <a:off x="5575300" y="3357563"/>
            <a:ext cx="6858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r>
              <a:rPr lang="en-US" sz="3200" b="1" i="1"/>
              <a:t>x'</a:t>
            </a:r>
          </a:p>
        </p:txBody>
      </p:sp>
    </p:spTree>
    <p:extLst>
      <p:ext uri="{BB962C8B-B14F-4D97-AF65-F5344CB8AC3E}">
        <p14:creationId xmlns:p14="http://schemas.microsoft.com/office/powerpoint/2010/main" val="174688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 smtClean="0"/>
              <a:t>			 Definitions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0"/>
            <a:ext cx="7031330" cy="2834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68096"/>
              </p:ext>
            </p:extLst>
          </p:nvPr>
        </p:nvGraphicFramePr>
        <p:xfrm>
          <a:off x="1219200" y="2057400"/>
          <a:ext cx="7362825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4" imgW="2059920" imgH="200880" progId="Equation.3">
                  <p:embed/>
                </p:oleObj>
              </mc:Choice>
              <mc:Fallback>
                <p:oleObj name="Equation" r:id="rId4" imgW="2059920" imgH="2008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57400"/>
                        <a:ext cx="7362825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62200" y="1403772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</a:t>
            </a:r>
            <a:r>
              <a:rPr lang="el-GR" sz="2400" b="1" dirty="0" smtClean="0"/>
              <a:t>ε</a:t>
            </a:r>
            <a:r>
              <a:rPr lang="en-US" sz="2400" b="1" dirty="0" smtClean="0"/>
              <a:t>-Differential Privacy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7673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 smtClean="0"/>
              <a:t>			 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1403772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</a:t>
            </a:r>
            <a:r>
              <a:rPr lang="en-US" sz="2400" b="1" dirty="0" smtClean="0"/>
              <a:t>Global Sensitivity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/>
          <a:lstStyle/>
          <a:p>
            <a:pPr marL="0" indent="0">
              <a:buSzPct val="45000"/>
              <a:buFont typeface="Wingdings" charset="2"/>
              <a:buChar char="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2800" dirty="0"/>
              <a:t> </a:t>
            </a:r>
            <a:r>
              <a:rPr lang="en-US" sz="2800" i="1" dirty="0">
                <a:solidFill>
                  <a:srgbClr val="FF0000"/>
                </a:solidFill>
              </a:rPr>
              <a:t>Global sensitivity</a:t>
            </a:r>
            <a:r>
              <a:rPr lang="en-US" sz="2800" i="1" dirty="0"/>
              <a:t>, </a:t>
            </a:r>
            <a:r>
              <a:rPr lang="en-US" sz="2800" i="1" dirty="0" err="1"/>
              <a:t>GS</a:t>
            </a:r>
            <a:r>
              <a:rPr lang="en-US" sz="2800" i="1" baseline="-33000" dirty="0" err="1"/>
              <a:t>f</a:t>
            </a:r>
            <a:r>
              <a:rPr lang="en-US" sz="2800" i="1" baseline="-33000" dirty="0"/>
              <a:t>,</a:t>
            </a:r>
            <a:r>
              <a:rPr lang="en-US" sz="2800" dirty="0"/>
              <a:t> of </a:t>
            </a:r>
            <a:r>
              <a:rPr lang="en-US" sz="2800" i="1" dirty="0"/>
              <a:t>f</a:t>
            </a:r>
            <a:r>
              <a:rPr lang="en-US" sz="2800" dirty="0"/>
              <a:t>, is the maximum change in </a:t>
            </a:r>
            <a:r>
              <a:rPr lang="en-US" sz="2800" i="1" dirty="0"/>
              <a:t>f</a:t>
            </a:r>
            <a:r>
              <a:rPr lang="en-US" sz="2800" dirty="0"/>
              <a:t> over all neighboring instances</a:t>
            </a:r>
            <a:r>
              <a:rPr lang="en-US" sz="2800" i="1" dirty="0"/>
              <a:t> </a:t>
            </a:r>
          </a:p>
          <a:p>
            <a:pPr marL="0" indent="0">
              <a:buSzPct val="45000"/>
              <a:buFont typeface="Wingdings" charset="2"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i="1" dirty="0"/>
              <a:t> </a:t>
            </a:r>
          </a:p>
          <a:p>
            <a:pPr marL="2933700" lvl="2" indent="-665163">
              <a:buSzPct val="45000"/>
              <a:buFont typeface="Wingdings" charset="2"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3200" i="1" dirty="0"/>
              <a:t>   </a:t>
            </a:r>
            <a:r>
              <a:rPr lang="en-US" sz="3600" i="1" dirty="0" err="1">
                <a:solidFill>
                  <a:srgbClr val="000080"/>
                </a:solidFill>
              </a:rPr>
              <a:t>GS</a:t>
            </a:r>
            <a:r>
              <a:rPr lang="en-US" sz="3600" i="1" baseline="-33000" dirty="0" err="1">
                <a:solidFill>
                  <a:srgbClr val="000080"/>
                </a:solidFill>
              </a:rPr>
              <a:t>f</a:t>
            </a:r>
            <a:r>
              <a:rPr lang="en-US" sz="3600" i="1" baseline="-33000" dirty="0">
                <a:solidFill>
                  <a:srgbClr val="000080"/>
                </a:solidFill>
              </a:rPr>
              <a:t>  </a:t>
            </a:r>
            <a:r>
              <a:rPr lang="en-US" sz="3600" i="1" dirty="0">
                <a:solidFill>
                  <a:srgbClr val="000080"/>
                </a:solidFill>
                <a:latin typeface="Ubuntu" charset="0"/>
              </a:rPr>
              <a:t>≤</a:t>
            </a:r>
            <a:r>
              <a:rPr lang="en-US" sz="3600" i="1" dirty="0">
                <a:solidFill>
                  <a:srgbClr val="000080"/>
                </a:solidFill>
              </a:rPr>
              <a:t> |f(x)-f(x</a:t>
            </a:r>
            <a:r>
              <a:rPr lang="en-US" sz="3600" i="1" dirty="0" smtClean="0">
                <a:solidFill>
                  <a:srgbClr val="000080"/>
                </a:solidFill>
              </a:rPr>
              <a:t>')|</a:t>
            </a:r>
          </a:p>
          <a:p>
            <a:pPr marL="2933700" lvl="2" indent="-665163">
              <a:buSzPct val="45000"/>
              <a:buFont typeface="Wingdings" charset="2"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3600" i="1" dirty="0">
              <a:solidFill>
                <a:srgbClr val="000080"/>
              </a:solidFill>
            </a:endParaRPr>
          </a:p>
          <a:p>
            <a:pPr marL="0" indent="0">
              <a:buSzPct val="45000"/>
              <a:buFont typeface="Wingdings" charset="2"/>
              <a:buChar char="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2800" dirty="0" smtClean="0"/>
              <a:t>Add noise to “mask” this change.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730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    Why is it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38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Enables the sharing of information to be analyzed by experts without sacrificing the privacy of the participants.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 smtClean="0"/>
              <a:t>It reduces the amount of noise needed to preserve privacy, while maintaining the utility of the data.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5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Differential Graph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same notion of privacy can be extended from databases to graphs.</a:t>
            </a:r>
            <a:r>
              <a:rPr lang="en-US" sz="3200" dirty="0"/>
              <a:t> 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Private transformations seek to alter graphs so that the main features of the original graph are reasonably preserved </a:t>
            </a:r>
            <a:r>
              <a:rPr lang="en-US" sz="3200" dirty="0"/>
              <a:t>(</a:t>
            </a:r>
            <a:r>
              <a:rPr lang="en-US" sz="3200" dirty="0" smtClean="0"/>
              <a:t>degree distribution, clustering coefficient, etc.)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76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Graph transformation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82" y="1468582"/>
            <a:ext cx="8229600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352800" y="2667000"/>
            <a:ext cx="2133600" cy="1219200"/>
          </a:xfrm>
          <a:prstGeom prst="rect">
            <a:avLst/>
          </a:prstGeom>
          <a:solidFill>
            <a:srgbClr val="C0000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>
                    <a:lumMod val="10000"/>
                    <a:lumOff val="90000"/>
                  </a:schemeClr>
                </a:solidFill>
              </a:rPr>
              <a:t>TRANSFORMATION</a:t>
            </a:r>
            <a:endParaRPr lang="en-US" sz="1600" dirty="0">
              <a:solidFill>
                <a:schemeClr val="tx1">
                  <a:lumMod val="10000"/>
                  <a:lumOff val="9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133600" y="3276600"/>
            <a:ext cx="1066800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562600" y="3276600"/>
            <a:ext cx="1066800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09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Differential Graph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Node-differential Privacy</a:t>
            </a:r>
            <a:br>
              <a:rPr lang="en-US" sz="3200" dirty="0" smtClean="0"/>
            </a:br>
            <a:r>
              <a:rPr lang="en-US" sz="3200" dirty="0"/>
              <a:t>two graphs are neighbors if they differ by at </a:t>
            </a:r>
            <a:r>
              <a:rPr lang="en-US" sz="3200" dirty="0" smtClean="0"/>
              <a:t>most one </a:t>
            </a:r>
            <a:r>
              <a:rPr lang="en-US" sz="3200" dirty="0"/>
              <a:t>node and </a:t>
            </a:r>
            <a:r>
              <a:rPr lang="en-US" sz="3200" i="1" dirty="0"/>
              <a:t>all </a:t>
            </a:r>
            <a:r>
              <a:rPr lang="en-US" sz="3200" dirty="0"/>
              <a:t>of its incident </a:t>
            </a:r>
            <a:r>
              <a:rPr lang="en-US" sz="3200" dirty="0" smtClean="0"/>
              <a:t>edges.</a:t>
            </a:r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Edge-differential Privacy</a:t>
            </a:r>
            <a:br>
              <a:rPr lang="en-US" sz="3200" dirty="0" smtClean="0"/>
            </a:br>
            <a:r>
              <a:rPr lang="en-US" sz="3200" dirty="0" smtClean="0"/>
              <a:t>Two graphs are neighbors if they </a:t>
            </a:r>
            <a:r>
              <a:rPr lang="en-US" sz="3200" dirty="0"/>
              <a:t>differ by at most one </a:t>
            </a:r>
            <a:r>
              <a:rPr lang="en-US" sz="3200" dirty="0" smtClean="0"/>
              <a:t>edge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334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315</TotalTime>
  <Words>219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Clarity</vt:lpstr>
      <vt:lpstr>Microsoft Equation 3.0</vt:lpstr>
      <vt:lpstr>  Differential Privacy</vt:lpstr>
      <vt:lpstr>    What is Differential Privacy?</vt:lpstr>
      <vt:lpstr>         What is differential privacy?</vt:lpstr>
      <vt:lpstr>    Definitions</vt:lpstr>
      <vt:lpstr>    Definitions</vt:lpstr>
      <vt:lpstr>          Why is it important?</vt:lpstr>
      <vt:lpstr>    Differential Graph Privacy</vt:lpstr>
      <vt:lpstr>              Graph transformation</vt:lpstr>
      <vt:lpstr>Types of Differential Graph Privacy</vt:lpstr>
      <vt:lpstr>          Focus of Research</vt:lpstr>
      <vt:lpstr>     Conclusion</vt:lpstr>
      <vt:lpstr>                      Thank you!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 Privacy</dc:title>
  <dc:creator>REU</dc:creator>
  <cp:lastModifiedBy>Administrator</cp:lastModifiedBy>
  <cp:revision>21</cp:revision>
  <dcterms:created xsi:type="dcterms:W3CDTF">2012-06-07T20:29:46Z</dcterms:created>
  <dcterms:modified xsi:type="dcterms:W3CDTF">2012-06-08T03:57:31Z</dcterms:modified>
</cp:coreProperties>
</file>